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波田野 育美" initials="波田野" lastIdx="1" clrIdx="0">
    <p:extLst>
      <p:ext uri="{19B8F6BF-5375-455C-9EA6-DF929625EA0E}">
        <p15:presenceInfo xmlns:p15="http://schemas.microsoft.com/office/powerpoint/2012/main" userId="S-1-5-21-3875655045-386560101-1407526423-306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5050"/>
    <a:srgbClr val="9966FF"/>
    <a:srgbClr val="FFCCFF"/>
    <a:srgbClr val="0000FF"/>
    <a:srgbClr val="6699FF"/>
    <a:srgbClr val="993366"/>
    <a:srgbClr val="FF66FF"/>
    <a:srgbClr val="FF7C8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5" d="100"/>
          <a:sy n="75" d="100"/>
        </p:scale>
        <p:origin x="13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38FA-2255-4534-9114-C170C6D0EFAF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6E9D1-1A14-44A5-829E-CABE015DC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843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38FA-2255-4534-9114-C170C6D0EFAF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6E9D1-1A14-44A5-829E-CABE015DC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876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38FA-2255-4534-9114-C170C6D0EFAF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6E9D1-1A14-44A5-829E-CABE015DC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841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38FA-2255-4534-9114-C170C6D0EFAF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6E9D1-1A14-44A5-829E-CABE015DC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33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38FA-2255-4534-9114-C170C6D0EFAF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6E9D1-1A14-44A5-829E-CABE015DC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457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38FA-2255-4534-9114-C170C6D0EFAF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6E9D1-1A14-44A5-829E-CABE015DC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032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38FA-2255-4534-9114-C170C6D0EFAF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6E9D1-1A14-44A5-829E-CABE015DC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37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38FA-2255-4534-9114-C170C6D0EFAF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6E9D1-1A14-44A5-829E-CABE015DC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974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38FA-2255-4534-9114-C170C6D0EFAF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6E9D1-1A14-44A5-829E-CABE015DC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506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38FA-2255-4534-9114-C170C6D0EFAF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6E9D1-1A14-44A5-829E-CABE015DC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195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38FA-2255-4534-9114-C170C6D0EFAF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6E9D1-1A14-44A5-829E-CABE015DC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797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738FA-2255-4534-9114-C170C6D0EFAF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6E9D1-1A14-44A5-829E-CABE015DC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830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package" Target="../embeddings/Microsoft_Excel_Worksheet.xlsx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上リボン 9">
            <a:extLst>
              <a:ext uri="{FF2B5EF4-FFF2-40B4-BE49-F238E27FC236}">
                <a16:creationId xmlns:a16="http://schemas.microsoft.com/office/drawing/2014/main" id="{531E7736-C194-418A-AF8B-3A63634FB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2" y="1200277"/>
            <a:ext cx="6832600" cy="941118"/>
          </a:xfrm>
          <a:prstGeom prst="ribbon2">
            <a:avLst>
              <a:gd name="adj1" fmla="val 14636"/>
              <a:gd name="adj2" fmla="val 75000"/>
            </a:avLst>
          </a:prstGeom>
          <a:solidFill>
            <a:srgbClr val="CC0000"/>
          </a:solidFill>
          <a:ln w="2857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" name="Oval 23">
            <a:extLst>
              <a:ext uri="{FF2B5EF4-FFF2-40B4-BE49-F238E27FC236}">
                <a16:creationId xmlns:a16="http://schemas.microsoft.com/office/drawing/2014/main" id="{1C0B15E3-750B-452A-BACD-444092631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0935" y="393346"/>
            <a:ext cx="870940" cy="80509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wrap="square" lIns="100584" tIns="41148" rIns="100584" bIns="4114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3600" b="1" dirty="0">
                <a:solidFill>
                  <a:srgbClr val="FFFFFF"/>
                </a:solidFill>
                <a:latin typeface="HG丸ｺﾞｼｯｸM-PRO"/>
                <a:ea typeface="HG丸ｺﾞｼｯｸM-PRO"/>
              </a:rPr>
              <a:t>座</a:t>
            </a:r>
            <a:endParaRPr lang="ja-JP" altLang="en-US" sz="3600" b="1" i="0" u="none" strike="noStrike" baseline="0" dirty="0">
              <a:solidFill>
                <a:srgbClr val="FFFFFF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51" name="Oval 23">
            <a:extLst>
              <a:ext uri="{FF2B5EF4-FFF2-40B4-BE49-F238E27FC236}">
                <a16:creationId xmlns:a16="http://schemas.microsoft.com/office/drawing/2014/main" id="{4B3F9E6F-339F-45A7-9A0E-7B9852F6A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9995" y="393346"/>
            <a:ext cx="870940" cy="805096"/>
          </a:xfrm>
          <a:prstGeom prst="ellipse">
            <a:avLst/>
          </a:prstGeom>
          <a:solidFill>
            <a:srgbClr val="FF7C80"/>
          </a:solidFill>
          <a:ln>
            <a:noFill/>
          </a:ln>
        </p:spPr>
        <p:txBody>
          <a:bodyPr wrap="square" lIns="100584" tIns="41148" rIns="100584" bIns="4114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3600" b="1" dirty="0">
                <a:solidFill>
                  <a:srgbClr val="FFFFFF"/>
                </a:solidFill>
                <a:latin typeface="HG丸ｺﾞｼｯｸM-PRO"/>
                <a:ea typeface="HG丸ｺﾞｼｯｸM-PRO"/>
              </a:rPr>
              <a:t>講</a:t>
            </a:r>
            <a:endParaRPr lang="ja-JP" altLang="en-US" sz="3600" b="1" i="0" u="none" strike="noStrike" baseline="0" dirty="0">
              <a:solidFill>
                <a:srgbClr val="FFFFFF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50" name="Oval 23">
            <a:extLst>
              <a:ext uri="{FF2B5EF4-FFF2-40B4-BE49-F238E27FC236}">
                <a16:creationId xmlns:a16="http://schemas.microsoft.com/office/drawing/2014/main" id="{3CA8DF36-ABA4-4B5B-B336-2236E2F1B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662" y="395146"/>
            <a:ext cx="870940" cy="80509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lIns="100584" tIns="41148" rIns="100584" bIns="4114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3600" b="1" dirty="0">
                <a:solidFill>
                  <a:srgbClr val="FFFFFF"/>
                </a:solidFill>
                <a:latin typeface="HG丸ｺﾞｼｯｸM-PRO"/>
                <a:ea typeface="HG丸ｺﾞｼｯｸM-PRO"/>
              </a:rPr>
              <a:t>務</a:t>
            </a:r>
            <a:endParaRPr lang="ja-JP" altLang="en-US" sz="3600" b="1" i="0" u="none" strike="noStrike" baseline="0" dirty="0">
              <a:solidFill>
                <a:srgbClr val="FFFFFF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47" name="Oval 23">
            <a:extLst>
              <a:ext uri="{FF2B5EF4-FFF2-40B4-BE49-F238E27FC236}">
                <a16:creationId xmlns:a16="http://schemas.microsoft.com/office/drawing/2014/main" id="{E82781E4-C582-46CE-8510-AF56C3011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1109" y="404472"/>
            <a:ext cx="870940" cy="805096"/>
          </a:xfrm>
          <a:prstGeom prst="ellipse">
            <a:avLst/>
          </a:prstGeom>
          <a:solidFill>
            <a:srgbClr val="FF7C80"/>
          </a:solidFill>
          <a:ln>
            <a:noFill/>
          </a:ln>
        </p:spPr>
        <p:txBody>
          <a:bodyPr wrap="square" lIns="100584" tIns="41148" rIns="100584" bIns="4114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3600" b="1" dirty="0">
                <a:solidFill>
                  <a:srgbClr val="FFFFFF"/>
                </a:solidFill>
                <a:latin typeface="HG丸ｺﾞｼｯｸM-PRO"/>
                <a:ea typeface="HG丸ｺﾞｼｯｸM-PRO"/>
              </a:rPr>
              <a:t>事</a:t>
            </a:r>
            <a:endParaRPr lang="ja-JP" altLang="en-US" sz="3600" b="1" i="0" u="none" strike="noStrike" baseline="0" dirty="0">
              <a:solidFill>
                <a:srgbClr val="FFFFFF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53" name="Oval 23">
            <a:extLst>
              <a:ext uri="{FF2B5EF4-FFF2-40B4-BE49-F238E27FC236}">
                <a16:creationId xmlns:a16="http://schemas.microsoft.com/office/drawing/2014/main" id="{728B4982-82CA-4686-8736-E934CA79E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9770" y="418654"/>
            <a:ext cx="870940" cy="80509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wrap="square" lIns="100584" tIns="41148" rIns="100584" bIns="4114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3600" b="1" dirty="0">
                <a:solidFill>
                  <a:srgbClr val="FFFFFF"/>
                </a:solidFill>
                <a:latin typeface="HG丸ｺﾞｼｯｸM-PRO"/>
                <a:ea typeface="HG丸ｺﾞｼｯｸM-PRO"/>
              </a:rPr>
              <a:t>療</a:t>
            </a:r>
            <a:endParaRPr lang="ja-JP" altLang="en-US" sz="3600" b="1" i="0" u="none" strike="noStrike" baseline="0" dirty="0">
              <a:solidFill>
                <a:srgbClr val="FFFFFF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24088B0A-A55D-48EB-96E3-9DF22F91AB9C}"/>
              </a:ext>
            </a:extLst>
          </p:cNvPr>
          <p:cNvSpPr/>
          <p:nvPr/>
        </p:nvSpPr>
        <p:spPr bwMode="auto">
          <a:xfrm>
            <a:off x="3293664" y="2219324"/>
            <a:ext cx="3487264" cy="2382153"/>
          </a:xfrm>
          <a:prstGeom prst="roundRect">
            <a:avLst/>
          </a:prstGeom>
          <a:pattFill prst="solidDmnd">
            <a:fgClr>
              <a:srgbClr val="C5FFE2"/>
            </a:fgClr>
            <a:bgClr>
              <a:sysClr val="window" lastClr="FFFFFF"/>
            </a:bgClr>
          </a:pattFill>
          <a:ln>
            <a:noFill/>
          </a:ln>
          <a:effectLst/>
        </p:spPr>
        <p:txBody>
          <a:bodyPr wrap="square" lIns="18288" tIns="0" rIns="0" bIns="0" rtlCol="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9" name="矢印: 下 18">
            <a:extLst>
              <a:ext uri="{FF2B5EF4-FFF2-40B4-BE49-F238E27FC236}">
                <a16:creationId xmlns:a16="http://schemas.microsoft.com/office/drawing/2014/main" id="{55397E38-0386-4619-B4F2-F02A78DC3016}"/>
              </a:ext>
            </a:extLst>
          </p:cNvPr>
          <p:cNvSpPr/>
          <p:nvPr/>
        </p:nvSpPr>
        <p:spPr bwMode="auto">
          <a:xfrm rot="16200000">
            <a:off x="4161733" y="3507321"/>
            <a:ext cx="495230" cy="1005044"/>
          </a:xfrm>
          <a:prstGeom prst="downArrow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square" lIns="18288" tIns="0" rIns="0" bIns="0" rtlCol="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graphicFrame>
        <p:nvGraphicFramePr>
          <p:cNvPr id="30" name="オブジェクト 29">
            <a:extLst>
              <a:ext uri="{FF2B5EF4-FFF2-40B4-BE49-F238E27FC236}">
                <a16:creationId xmlns:a16="http://schemas.microsoft.com/office/drawing/2014/main" id="{74405DE1-E4BB-4783-A685-61528D63C7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8793145"/>
              </p:ext>
            </p:extLst>
          </p:nvPr>
        </p:nvGraphicFramePr>
        <p:xfrm>
          <a:off x="336382" y="2234190"/>
          <a:ext cx="2921615" cy="7618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Worksheet" r:id="rId3" imgW="2466992" imgH="6477093" progId="Excel.Sheet.12">
                  <p:embed/>
                </p:oleObj>
              </mc:Choice>
              <mc:Fallback>
                <p:oleObj name="Worksheet" r:id="rId3" imgW="2466992" imgH="6477093" progId="Excel.Sheet.12">
                  <p:embed/>
                  <p:pic>
                    <p:nvPicPr>
                      <p:cNvPr id="30" name="オブジェクト 29">
                        <a:extLst>
                          <a:ext uri="{FF2B5EF4-FFF2-40B4-BE49-F238E27FC236}">
                            <a16:creationId xmlns:a16="http://schemas.microsoft.com/office/drawing/2014/main" id="{74405DE1-E4BB-4783-A685-61528D63C7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6382" y="2234190"/>
                        <a:ext cx="2921615" cy="7618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val 25">
            <a:extLst>
              <a:ext uri="{FF2B5EF4-FFF2-40B4-BE49-F238E27FC236}">
                <a16:creationId xmlns:a16="http://schemas.microsoft.com/office/drawing/2014/main" id="{5B7B7D8B-180E-4991-B029-F53E2548F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95300" cy="44675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txBody>
          <a:bodyPr wrap="square" lIns="64008" tIns="27432" rIns="64008" bIns="27432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2000" b="1" i="0" u="none" strike="noStrike" baseline="0" dirty="0">
                <a:solidFill>
                  <a:srgbClr val="FFFFFF"/>
                </a:solidFill>
                <a:latin typeface="HG丸ｺﾞｼｯｸM-PRO"/>
                <a:ea typeface="HG丸ｺﾞｼｯｸM-PRO"/>
              </a:rPr>
              <a:t>二</a:t>
            </a:r>
          </a:p>
        </p:txBody>
      </p:sp>
      <p:sp>
        <p:nvSpPr>
          <p:cNvPr id="7" name="Oval 28">
            <a:extLst>
              <a:ext uri="{FF2B5EF4-FFF2-40B4-BE49-F238E27FC236}">
                <a16:creationId xmlns:a16="http://schemas.microsoft.com/office/drawing/2014/main" id="{BA37E9D5-1111-4E5A-9784-7DD219EE5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5761" y="96746"/>
            <a:ext cx="391789" cy="33337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txBody>
          <a:bodyPr wrap="square" lIns="54864" tIns="22860" rIns="54864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1600" b="1" i="0" u="none" strike="noStrike" baseline="0" dirty="0">
                <a:solidFill>
                  <a:srgbClr val="FFFFFF"/>
                </a:solidFill>
                <a:latin typeface="HG丸ｺﾞｼｯｸM-PRO"/>
                <a:ea typeface="HG丸ｺﾞｼｯｸM-PRO"/>
              </a:rPr>
              <a:t>の</a:t>
            </a:r>
          </a:p>
        </p:txBody>
      </p:sp>
      <p:sp>
        <p:nvSpPr>
          <p:cNvPr id="8" name="AutoShape 33">
            <a:extLst>
              <a:ext uri="{FF2B5EF4-FFF2-40B4-BE49-F238E27FC236}">
                <a16:creationId xmlns:a16="http://schemas.microsoft.com/office/drawing/2014/main" id="{006E22CE-4C56-44E0-81E3-7E454C140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0" y="12700"/>
            <a:ext cx="3943350" cy="333375"/>
          </a:xfrm>
          <a:prstGeom prst="roundRect">
            <a:avLst>
              <a:gd name="adj" fmla="val 16667"/>
            </a:avLst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</p:spPr>
        <p:txBody>
          <a:bodyPr wrap="square" lIns="36576" tIns="18288" rIns="36576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1200" b="0" i="0" u="none" strike="noStrike" baseline="0">
                <a:solidFill>
                  <a:srgbClr val="000000"/>
                </a:solidFill>
                <a:latin typeface="HG丸ｺﾞｼｯｸM-PRO"/>
                <a:ea typeface="HG丸ｺﾞｼｯｸM-PRO"/>
              </a:rPr>
              <a:t>医療事務</a:t>
            </a:r>
            <a:r>
              <a:rPr lang="en-US" altLang="ja-JP" sz="1200" b="0" i="0" u="none" strike="noStrike" baseline="0">
                <a:solidFill>
                  <a:srgbClr val="000000"/>
                </a:solidFill>
                <a:latin typeface="HG丸ｺﾞｼｯｸM-PRO"/>
                <a:ea typeface="HG丸ｺﾞｼｯｸM-PRO"/>
              </a:rPr>
              <a:t>45</a:t>
            </a:r>
            <a:r>
              <a:rPr lang="ja-JP" altLang="en-US" sz="1200" b="0" i="0" u="none" strike="noStrike" baseline="0">
                <a:solidFill>
                  <a:srgbClr val="000000"/>
                </a:solidFill>
                <a:latin typeface="HG丸ｺﾞｼｯｸM-PRO"/>
                <a:ea typeface="HG丸ｺﾞｼｯｸM-PRO"/>
              </a:rPr>
              <a:t>年以上の信頼と実績</a:t>
            </a:r>
          </a:p>
        </p:txBody>
      </p:sp>
      <p:sp>
        <p:nvSpPr>
          <p:cNvPr id="16" name="テキスト ボックス 29">
            <a:extLst>
              <a:ext uri="{FF2B5EF4-FFF2-40B4-BE49-F238E27FC236}">
                <a16:creationId xmlns:a16="http://schemas.microsoft.com/office/drawing/2014/main" id="{0EE74EAF-03E0-4219-903B-172A91E0D0F6}"/>
              </a:ext>
            </a:extLst>
          </p:cNvPr>
          <p:cNvSpPr txBox="1"/>
          <p:nvPr/>
        </p:nvSpPr>
        <p:spPr>
          <a:xfrm>
            <a:off x="378046" y="1172530"/>
            <a:ext cx="6124575" cy="86577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700"/>
              </a:lnSpc>
            </a:pPr>
            <a:r>
              <a:rPr kumimoji="1" lang="ja-JP" altLang="en-US" sz="2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rgbClr val="CC0000"/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医科</a:t>
            </a:r>
            <a:r>
              <a:rPr kumimoji="1" lang="en-US" altLang="ja-JP" sz="2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rgbClr val="CC0000"/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PC</a:t>
            </a:r>
            <a:r>
              <a:rPr kumimoji="1" lang="ja-JP" altLang="en-US" sz="2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rgbClr val="CC0000"/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セットキャンペーン対象</a:t>
            </a:r>
            <a:endParaRPr kumimoji="1" lang="en-US" altLang="ja-JP" sz="2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rgbClr val="CC0000"/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ts val="2600"/>
              </a:lnSpc>
            </a:pPr>
            <a:r>
              <a:rPr kumimoji="1" lang="ja-JP" altLang="en-US" sz="2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l" rotWithShape="0">
                    <a:srgbClr val="CC0000"/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開講決定クラス</a:t>
            </a:r>
            <a:endParaRPr kumimoji="1" lang="en-US" altLang="ja-JP" sz="2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tl" rotWithShape="0">
                  <a:srgbClr val="CC0000"/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E294B573-8326-4ADD-BC92-DD3BB161507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900172" y="4313346"/>
            <a:ext cx="1830706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" name="Oval 23">
            <a:extLst>
              <a:ext uri="{FF2B5EF4-FFF2-40B4-BE49-F238E27FC236}">
                <a16:creationId xmlns:a16="http://schemas.microsoft.com/office/drawing/2014/main" id="{F4104B22-084E-42D1-ACDC-E85B734E4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867" y="405709"/>
            <a:ext cx="870940" cy="805096"/>
          </a:xfrm>
          <a:prstGeom prst="ellipse">
            <a:avLst/>
          </a:prstGeom>
          <a:solidFill>
            <a:srgbClr val="FF7C80"/>
          </a:solidFill>
          <a:ln>
            <a:noFill/>
          </a:ln>
        </p:spPr>
        <p:txBody>
          <a:bodyPr wrap="square" lIns="100584" tIns="41148" rIns="100584" bIns="4114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3600" b="1" i="0" u="none" strike="noStrike" baseline="0" dirty="0">
                <a:solidFill>
                  <a:srgbClr val="FFFFFF"/>
                </a:solidFill>
                <a:latin typeface="HG丸ｺﾞｼｯｸM-PRO"/>
                <a:ea typeface="HG丸ｺﾞｼｯｸM-PRO"/>
              </a:rPr>
              <a:t>医</a:t>
            </a:r>
          </a:p>
        </p:txBody>
      </p:sp>
      <p:sp>
        <p:nvSpPr>
          <p:cNvPr id="49" name="テキスト ボックス 35">
            <a:extLst>
              <a:ext uri="{FF2B5EF4-FFF2-40B4-BE49-F238E27FC236}">
                <a16:creationId xmlns:a16="http://schemas.microsoft.com/office/drawing/2014/main" id="{6CC79EEF-5C25-4684-890B-9269245E7EB0}"/>
              </a:ext>
            </a:extLst>
          </p:cNvPr>
          <p:cNvSpPr txBox="1"/>
          <p:nvPr/>
        </p:nvSpPr>
        <p:spPr>
          <a:xfrm>
            <a:off x="1973220" y="1987082"/>
            <a:ext cx="2122697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 dirty="0">
                <a:solidFill>
                  <a:srgbClr val="FF5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en-US" altLang="ja-JP" dirty="0">
                <a:solidFill>
                  <a:srgbClr val="FF5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dirty="0">
                <a:solidFill>
                  <a:srgbClr val="FF5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回目からの受講も可能です</a:t>
            </a:r>
            <a:endParaRPr kumimoji="1" lang="ja-JP" altLang="en-US" sz="1100" dirty="0">
              <a:solidFill>
                <a:srgbClr val="FF5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Oval 25">
            <a:extLst>
              <a:ext uri="{FF2B5EF4-FFF2-40B4-BE49-F238E27FC236}">
                <a16:creationId xmlns:a16="http://schemas.microsoft.com/office/drawing/2014/main" id="{A2F2A4EB-C0EB-4339-A6C8-5E165BB923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231" y="1587"/>
            <a:ext cx="495300" cy="44675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txBody>
          <a:bodyPr wrap="square" lIns="64008" tIns="27432" rIns="64008" bIns="27432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2000" b="1" dirty="0">
                <a:solidFill>
                  <a:srgbClr val="FFFFFF"/>
                </a:solidFill>
                <a:latin typeface="HG丸ｺﾞｼｯｸM-PRO"/>
                <a:ea typeface="HG丸ｺﾞｼｯｸM-PRO"/>
              </a:rPr>
              <a:t>チ</a:t>
            </a:r>
            <a:endParaRPr lang="ja-JP" altLang="en-US" sz="2000" b="1" i="0" u="none" strike="noStrike" baseline="0" dirty="0">
              <a:solidFill>
                <a:srgbClr val="FFFFFF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46" name="Oval 25">
            <a:extLst>
              <a:ext uri="{FF2B5EF4-FFF2-40B4-BE49-F238E27FC236}">
                <a16:creationId xmlns:a16="http://schemas.microsoft.com/office/drawing/2014/main" id="{98F4A5F4-2DEA-4950-8F0A-340ED6F952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461" y="0"/>
            <a:ext cx="495300" cy="44675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txBody>
          <a:bodyPr wrap="square" lIns="64008" tIns="27432" rIns="64008" bIns="27432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2000" b="1" dirty="0">
                <a:solidFill>
                  <a:srgbClr val="FFFFFF"/>
                </a:solidFill>
                <a:latin typeface="HG丸ｺﾞｼｯｸM-PRO"/>
                <a:ea typeface="HG丸ｺﾞｼｯｸM-PRO"/>
              </a:rPr>
              <a:t>イ</a:t>
            </a:r>
            <a:endParaRPr lang="ja-JP" altLang="en-US" sz="2000" b="1" i="0" u="none" strike="noStrike" baseline="0" dirty="0">
              <a:solidFill>
                <a:srgbClr val="FFFFFF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3" name="矢印: 上下 2">
            <a:extLst>
              <a:ext uri="{FF2B5EF4-FFF2-40B4-BE49-F238E27FC236}">
                <a16:creationId xmlns:a16="http://schemas.microsoft.com/office/drawing/2014/main" id="{672D2DF2-66FB-41C9-9B50-92EA8FD0BF27}"/>
              </a:ext>
            </a:extLst>
          </p:cNvPr>
          <p:cNvSpPr/>
          <p:nvPr/>
        </p:nvSpPr>
        <p:spPr>
          <a:xfrm>
            <a:off x="228251" y="3609350"/>
            <a:ext cx="667975" cy="4000695"/>
          </a:xfrm>
          <a:prstGeom prst="upDownArrow">
            <a:avLst>
              <a:gd name="adj1" fmla="val 52585"/>
              <a:gd name="adj2" fmla="val 93203"/>
            </a:avLst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矢印: 上下 53">
            <a:extLst>
              <a:ext uri="{FF2B5EF4-FFF2-40B4-BE49-F238E27FC236}">
                <a16:creationId xmlns:a16="http://schemas.microsoft.com/office/drawing/2014/main" id="{21FBDF13-B559-41FC-B470-33A4FAB82E48}"/>
              </a:ext>
            </a:extLst>
          </p:cNvPr>
          <p:cNvSpPr/>
          <p:nvPr/>
        </p:nvSpPr>
        <p:spPr>
          <a:xfrm>
            <a:off x="260681" y="8234338"/>
            <a:ext cx="592097" cy="1618061"/>
          </a:xfrm>
          <a:prstGeom prst="upDownArrow">
            <a:avLst/>
          </a:prstGeom>
          <a:solidFill>
            <a:schemeClr val="bg1"/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31966CD-E1F5-42CE-99FF-1079D5187227}"/>
              </a:ext>
            </a:extLst>
          </p:cNvPr>
          <p:cNvSpPr txBox="1"/>
          <p:nvPr/>
        </p:nvSpPr>
        <p:spPr>
          <a:xfrm>
            <a:off x="272344" y="4672484"/>
            <a:ext cx="567335" cy="147437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 科 </a:t>
            </a:r>
            <a:r>
              <a:rPr kumimoji="1"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(11</a:t>
            </a:r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</a:t>
            </a:r>
            <a:r>
              <a:rPr kumimoji="1"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kumimoji="1" lang="ja-JP" altLang="en-US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E7881E86-9E9F-48AC-94B4-D9522AD748A8}"/>
              </a:ext>
            </a:extLst>
          </p:cNvPr>
          <p:cNvSpPr txBox="1"/>
          <p:nvPr/>
        </p:nvSpPr>
        <p:spPr>
          <a:xfrm>
            <a:off x="324013" y="8453976"/>
            <a:ext cx="461665" cy="117878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ＰＣ</a:t>
            </a:r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(5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</a:t>
            </a:r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716B6A93-AADF-472A-8CD8-97A3DF50E35C}"/>
              </a:ext>
            </a:extLst>
          </p:cNvPr>
          <p:cNvSpPr/>
          <p:nvPr/>
        </p:nvSpPr>
        <p:spPr bwMode="auto">
          <a:xfrm>
            <a:off x="3034568" y="2128267"/>
            <a:ext cx="2263775" cy="169666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18288" tIns="0" rIns="0" bIns="0" rtlCol="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700"/>
              </a:lnSpc>
            </a:pPr>
            <a:r>
              <a:rPr kumimoji="1" lang="ja-JP" altLang="en-US" sz="2000" b="1" dirty="0">
                <a:solidFill>
                  <a:srgbClr val="0000FF"/>
                </a:solidFill>
                <a:latin typeface="HG丸ｺﾞｼｯｸM-PRO" pitchFamily="50" charset="-128"/>
                <a:ea typeface="HG丸ｺﾞｼｯｸM-PRO" pitchFamily="50" charset="-128"/>
              </a:rPr>
              <a:t>医療事務講座</a:t>
            </a:r>
            <a:endParaRPr kumimoji="1" lang="en-US" altLang="ja-JP" sz="2000" b="1" dirty="0">
              <a:solidFill>
                <a:srgbClr val="0000FF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lnSpc>
                <a:spcPts val="2000"/>
              </a:lnSpc>
            </a:pPr>
            <a:r>
              <a:rPr kumimoji="1" lang="ja-JP" altLang="en-US" sz="1400" b="1" dirty="0">
                <a:latin typeface="HG丸ｺﾞｼｯｸM-PRO" pitchFamily="50" charset="-128"/>
                <a:ea typeface="HG丸ｺﾞｼｯｸM-PRO" pitchFamily="50" charset="-128"/>
              </a:rPr>
              <a:t>医科</a:t>
            </a:r>
            <a:r>
              <a:rPr kumimoji="1" lang="en-US" altLang="ja-JP" sz="1400" b="1" dirty="0">
                <a:latin typeface="HG丸ｺﾞｼｯｸM-PRO" pitchFamily="50" charset="-128"/>
                <a:ea typeface="HG丸ｺﾞｼｯｸM-PRO" pitchFamily="50" charset="-128"/>
              </a:rPr>
              <a:t>PC</a:t>
            </a:r>
            <a:r>
              <a:rPr kumimoji="1" lang="ja-JP" altLang="en-US" sz="1400" b="1" dirty="0">
                <a:latin typeface="HG丸ｺﾞｼｯｸM-PRO" pitchFamily="50" charset="-128"/>
                <a:ea typeface="HG丸ｺﾞｼｯｸM-PRO" pitchFamily="50" charset="-128"/>
              </a:rPr>
              <a:t>セットコース</a:t>
            </a:r>
            <a:endParaRPr kumimoji="1" lang="en-US" altLang="ja-JP" sz="12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lnSpc>
                <a:spcPts val="2000"/>
              </a:lnSpc>
            </a:pPr>
            <a:r>
              <a:rPr kumimoji="1" lang="ja-JP" altLang="en-US" sz="1400" b="1" dirty="0">
                <a:latin typeface="HG丸ｺﾞｼｯｸM-PRO" pitchFamily="50" charset="-128"/>
                <a:ea typeface="HG丸ｺﾞｼｯｸM-PRO" pitchFamily="50" charset="-128"/>
              </a:rPr>
              <a:t>通学クラス</a:t>
            </a:r>
            <a:endParaRPr kumimoji="1" lang="en-US" altLang="ja-JP" sz="16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lnSpc>
                <a:spcPts val="2100"/>
              </a:lnSpc>
            </a:pPr>
            <a:r>
              <a:rPr kumimoji="1"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＜受講料＞</a:t>
            </a:r>
            <a:endParaRPr kumimoji="1" lang="en-US" altLang="ja-JP" sz="16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lnSpc>
                <a:spcPts val="1900"/>
              </a:lnSpc>
            </a:pPr>
            <a:r>
              <a:rPr kumimoji="1" lang="en-US" altLang="ja-JP" sz="1400" b="1" dirty="0">
                <a:latin typeface="HG丸ｺﾞｼｯｸM-PRO" pitchFamily="50" charset="-128"/>
                <a:ea typeface="HG丸ｺﾞｼｯｸM-PRO" pitchFamily="50" charset="-128"/>
              </a:rPr>
              <a:t>147,248</a:t>
            </a:r>
            <a:r>
              <a:rPr kumimoji="1" lang="ja-JP" altLang="en-US" sz="1400" b="1" dirty="0">
                <a:latin typeface="HG丸ｺﾞｼｯｸM-PRO" pitchFamily="50" charset="-128"/>
                <a:ea typeface="HG丸ｺﾞｼｯｸM-PRO" pitchFamily="50" charset="-128"/>
              </a:rPr>
              <a:t>円</a:t>
            </a:r>
            <a:r>
              <a:rPr kumimoji="1" lang="en-US" altLang="ja-JP" sz="1400" b="1" dirty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kumimoji="1"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税込</a:t>
            </a:r>
            <a:r>
              <a:rPr kumimoji="1" lang="en-US" altLang="ja-JP" sz="1200" b="1" dirty="0"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</p:txBody>
      </p:sp>
      <p:pic>
        <p:nvPicPr>
          <p:cNvPr id="57" name="Picture 53">
            <a:extLst>
              <a:ext uri="{FF2B5EF4-FFF2-40B4-BE49-F238E27FC236}">
                <a16:creationId xmlns:a16="http://schemas.microsoft.com/office/drawing/2014/main" id="{E7114902-14B2-47D2-A7F9-DF9D99505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404" t="18098" r="2734" b="48438"/>
          <a:stretch>
            <a:fillRect/>
          </a:stretch>
        </p:blipFill>
        <p:spPr bwMode="auto">
          <a:xfrm>
            <a:off x="3906826" y="4609124"/>
            <a:ext cx="2301916" cy="2573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DF09F1C5-A627-4C94-B857-EE79A0295723}"/>
              </a:ext>
            </a:extLst>
          </p:cNvPr>
          <p:cNvSpPr/>
          <p:nvPr/>
        </p:nvSpPr>
        <p:spPr bwMode="auto">
          <a:xfrm>
            <a:off x="4710389" y="2815687"/>
            <a:ext cx="2263775" cy="169666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18288" tIns="0" rIns="0" bIns="0" rtlCol="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900"/>
              </a:lnSpc>
            </a:pPr>
            <a:r>
              <a:rPr kumimoji="1" lang="ja-JP" altLang="en-US" sz="1200" b="1" dirty="0">
                <a:solidFill>
                  <a:srgbClr val="FF0066"/>
                </a:solidFill>
                <a:latin typeface="HG丸ｺﾞｼｯｸM-PRO" pitchFamily="50" charset="-128"/>
                <a:ea typeface="HG丸ｺﾞｼｯｸM-PRO" pitchFamily="50" charset="-128"/>
              </a:rPr>
              <a:t> 　　医科</a:t>
            </a:r>
            <a:r>
              <a:rPr kumimoji="1" lang="en-US" altLang="ja-JP" sz="1200" b="1" dirty="0">
                <a:solidFill>
                  <a:srgbClr val="FF0066"/>
                </a:solidFill>
                <a:latin typeface="HG丸ｺﾞｼｯｸM-PRO" pitchFamily="50" charset="-128"/>
                <a:ea typeface="HG丸ｺﾞｼｯｸM-PRO" pitchFamily="50" charset="-128"/>
              </a:rPr>
              <a:t>PC</a:t>
            </a:r>
            <a:r>
              <a:rPr kumimoji="1" lang="ja-JP" altLang="en-US" sz="1200" b="1" dirty="0">
                <a:solidFill>
                  <a:srgbClr val="FF0066"/>
                </a:solidFill>
                <a:latin typeface="HG丸ｺﾞｼｯｸM-PRO" pitchFamily="50" charset="-128"/>
                <a:ea typeface="HG丸ｺﾞｼｯｸM-PRO" pitchFamily="50" charset="-128"/>
              </a:rPr>
              <a:t>セットコース</a:t>
            </a:r>
            <a:endParaRPr kumimoji="1" lang="en-US" altLang="ja-JP" sz="1400" b="1" dirty="0">
              <a:solidFill>
                <a:srgbClr val="FF0066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b="1" dirty="0">
                <a:solidFill>
                  <a:srgbClr val="FF0066"/>
                </a:solidFill>
                <a:latin typeface="HG丸ｺﾞｼｯｸM-PRO" pitchFamily="50" charset="-128"/>
                <a:ea typeface="HG丸ｺﾞｼｯｸM-PRO" pitchFamily="50" charset="-128"/>
              </a:rPr>
              <a:t>　　キャンペーン価格</a:t>
            </a:r>
            <a:endParaRPr kumimoji="1" lang="en-US" altLang="ja-JP" sz="1400" b="1" dirty="0">
              <a:solidFill>
                <a:srgbClr val="FF0066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b="1" dirty="0">
                <a:solidFill>
                  <a:srgbClr val="FF0066"/>
                </a:solidFill>
                <a:latin typeface="HG丸ｺﾞｼｯｸM-PRO" pitchFamily="50" charset="-128"/>
                <a:ea typeface="HG丸ｺﾞｼｯｸM-PRO" pitchFamily="50" charset="-128"/>
              </a:rPr>
              <a:t>　　</a:t>
            </a:r>
            <a:r>
              <a:rPr kumimoji="1" lang="en-US" altLang="ja-JP" sz="1400" b="1" dirty="0">
                <a:solidFill>
                  <a:srgbClr val="FF0066"/>
                </a:solidFill>
                <a:latin typeface="HG丸ｺﾞｼｯｸM-PRO" pitchFamily="50" charset="-128"/>
                <a:ea typeface="HG丸ｺﾞｼｯｸM-PRO" pitchFamily="50" charset="-128"/>
              </a:rPr>
              <a:t>30</a:t>
            </a:r>
            <a:r>
              <a:rPr kumimoji="1" lang="ja-JP" altLang="en-US" sz="1400" b="1" dirty="0">
                <a:solidFill>
                  <a:srgbClr val="FF0066"/>
                </a:solidFill>
                <a:latin typeface="HG丸ｺﾞｼｯｸM-PRO" pitchFamily="50" charset="-128"/>
                <a:ea typeface="HG丸ｺﾞｼｯｸM-PRO" pitchFamily="50" charset="-128"/>
              </a:rPr>
              <a:t>％</a:t>
            </a:r>
            <a:r>
              <a:rPr kumimoji="1" lang="en-US" altLang="ja-JP" sz="1400" b="1" dirty="0">
                <a:solidFill>
                  <a:srgbClr val="FF0066"/>
                </a:solidFill>
                <a:latin typeface="HG丸ｺﾞｼｯｸM-PRO" pitchFamily="50" charset="-128"/>
                <a:ea typeface="HG丸ｺﾞｼｯｸM-PRO" pitchFamily="50" charset="-128"/>
              </a:rPr>
              <a:t>OFF</a:t>
            </a:r>
          </a:p>
          <a:p>
            <a:pPr>
              <a:lnSpc>
                <a:spcPts val="1900"/>
              </a:lnSpc>
            </a:pPr>
            <a:endParaRPr kumimoji="1" lang="en-US" altLang="ja-JP" sz="1400" b="1" dirty="0">
              <a:solidFill>
                <a:srgbClr val="FF0066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800" b="1" dirty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  </a:t>
            </a:r>
            <a:r>
              <a:rPr kumimoji="1" lang="en-US" altLang="ja-JP" sz="2000" b="1" dirty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103,073</a:t>
            </a:r>
            <a:r>
              <a:rPr kumimoji="1" lang="ja-JP" altLang="en-US" sz="2000" b="1" dirty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円</a:t>
            </a:r>
            <a:r>
              <a:rPr kumimoji="1" lang="en-US" altLang="ja-JP" sz="1200" b="1" dirty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kumimoji="1" lang="ja-JP" altLang="en-US" sz="1200" b="1" dirty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税込</a:t>
            </a:r>
            <a:r>
              <a:rPr kumimoji="1" lang="en-US" altLang="ja-JP" sz="1200" b="1" dirty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</p:txBody>
      </p:sp>
      <p:sp>
        <p:nvSpPr>
          <p:cNvPr id="28" name="Rectangle 24">
            <a:extLst>
              <a:ext uri="{FF2B5EF4-FFF2-40B4-BE49-F238E27FC236}">
                <a16:creationId xmlns:a16="http://schemas.microsoft.com/office/drawing/2014/main" id="{437744EB-9BAE-4BE6-A7C3-BA337FB84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4131" y="7656849"/>
            <a:ext cx="1181100" cy="33337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28575" cmpd="thickThin">
            <a:solidFill>
              <a:srgbClr val="00B0F0"/>
            </a:solidFill>
            <a:miter lim="800000"/>
            <a:headEnd/>
            <a:tailEnd/>
          </a:ln>
        </p:spPr>
        <p:txBody>
          <a:bodyPr wrap="square" lIns="45720" tIns="18288" rIns="45720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1200" b="1" i="0" u="none" strike="noStrike" baseline="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お問い合せは</a:t>
            </a:r>
          </a:p>
        </p:txBody>
      </p:sp>
      <p:graphicFrame>
        <p:nvGraphicFramePr>
          <p:cNvPr id="29" name="オブジェクト 28">
            <a:extLst>
              <a:ext uri="{FF2B5EF4-FFF2-40B4-BE49-F238E27FC236}">
                <a16:creationId xmlns:a16="http://schemas.microsoft.com/office/drawing/2014/main" id="{6579CD49-5341-403D-8227-E0AC3056AC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1542275"/>
              </p:ext>
            </p:extLst>
          </p:nvPr>
        </p:nvGraphicFramePr>
        <p:xfrm>
          <a:off x="3497573" y="8064829"/>
          <a:ext cx="1586057" cy="488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r:id="rId6" imgW="15432654" imgH="4610744" progId="">
                  <p:embed/>
                </p:oleObj>
              </mc:Choice>
              <mc:Fallback>
                <p:oleObj r:id="rId6" imgW="15432654" imgH="4610744" progId="">
                  <p:embed/>
                  <p:pic>
                    <p:nvPicPr>
                      <p:cNvPr id="41" name="オブジェクト 40">
                        <a:extLst>
                          <a:ext uri="{FF2B5EF4-FFF2-40B4-BE49-F238E27FC236}">
                            <a16:creationId xmlns:a16="http://schemas.microsoft.com/office/drawing/2014/main" id="{372BAED9-832C-4CB3-9D43-FDFECFB4482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7573" y="8064829"/>
                        <a:ext cx="1586057" cy="4886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 Box 27">
            <a:extLst>
              <a:ext uri="{FF2B5EF4-FFF2-40B4-BE49-F238E27FC236}">
                <a16:creationId xmlns:a16="http://schemas.microsoft.com/office/drawing/2014/main" id="{3DCA5621-B080-4E8C-8532-04A4B141D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3630" y="8166671"/>
            <a:ext cx="2000251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720" tIns="18288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400" b="1" i="0" u="none" strike="noStrike" baseline="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奈 良 校</a:t>
            </a:r>
            <a:r>
              <a:rPr lang="ja-JP" altLang="en-US" sz="900" b="0" i="0" u="none" strike="noStrike" baseline="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（担当：波田野）</a:t>
            </a:r>
          </a:p>
        </p:txBody>
      </p:sp>
      <p:sp>
        <p:nvSpPr>
          <p:cNvPr id="32" name="WordArt 28">
            <a:extLst>
              <a:ext uri="{FF2B5EF4-FFF2-40B4-BE49-F238E27FC236}">
                <a16:creationId xmlns:a16="http://schemas.microsoft.com/office/drawing/2014/main" id="{8E235056-ECB1-405A-AE30-E6E4B4BB475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497573" y="8844937"/>
            <a:ext cx="2933700" cy="419101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buNone/>
            </a:pPr>
            <a:r>
              <a:rPr lang="en-US" altLang="ja-JP" sz="1000" kern="10" spc="0" dirty="0">
                <a:ln w="9525">
                  <a:solidFill>
                    <a:srgbClr xmlns:mc="http://schemas.openxmlformats.org/markup-compatibility/2006" xmlns:a14="http://schemas.microsoft.com/office/drawing/2010/main" val="000000" mc:Ignorable="a14" a14:legacySpreadsheetColorIndex="64"/>
                  </a:solidFill>
                  <a:round/>
                  <a:headEnd/>
                  <a:tailEnd/>
                </a:ln>
                <a:solidFill>
                  <a:srgbClr xmlns:mc="http://schemas.openxmlformats.org/markup-compatibility/2006" xmlns:a14="http://schemas.microsoft.com/office/drawing/2010/main" val="000000" mc:Ignorable="a14" a14:legacySpreadsheetColorIndex="8"/>
                </a:solidFill>
                <a:effectLst/>
                <a:latin typeface="HG丸ｺﾞｼｯｸM-PRO"/>
                <a:ea typeface="HG丸ｺﾞｼｯｸM-PRO"/>
              </a:rPr>
              <a:t>TEL </a:t>
            </a:r>
            <a:r>
              <a:rPr lang="ja-JP" altLang="en-US" sz="1000" b="1" kern="10" spc="0" dirty="0">
                <a:ln w="9525">
                  <a:solidFill>
                    <a:srgbClr xmlns:mc="http://schemas.openxmlformats.org/markup-compatibility/2006" xmlns:a14="http://schemas.microsoft.com/office/drawing/2010/main" val="000000" mc:Ignorable="a14" a14:legacySpreadsheetColorIndex="64"/>
                  </a:solidFill>
                  <a:round/>
                  <a:headEnd/>
                  <a:tailEnd/>
                </a:ln>
                <a:solidFill>
                  <a:sysClr val="windowText" lastClr="000000"/>
                </a:solidFill>
                <a:effectLst/>
                <a:latin typeface="HG丸ｺﾞｼｯｸM-PRO"/>
                <a:ea typeface="HG丸ｺﾞｼｯｸM-PRO"/>
              </a:rPr>
              <a:t>： </a:t>
            </a:r>
            <a:r>
              <a:rPr lang="en-US" altLang="ja-JP" sz="1000" b="1" kern="10" spc="0" dirty="0">
                <a:ln w="9525">
                  <a:solidFill>
                    <a:srgbClr xmlns:mc="http://schemas.openxmlformats.org/markup-compatibility/2006" xmlns:a14="http://schemas.microsoft.com/office/drawing/2010/main" val="000000" mc:Ignorable="a14" a14:legacySpreadsheetColorIndex="64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/>
                <a:latin typeface="HG丸ｺﾞｼｯｸM-PRO"/>
                <a:ea typeface="HG丸ｺﾞｼｯｸM-PRO"/>
              </a:rPr>
              <a:t>0120</a:t>
            </a:r>
            <a:r>
              <a:rPr lang="ja-JP" altLang="en-US" sz="1000" b="1" kern="10" spc="0" dirty="0">
                <a:ln w="9525">
                  <a:solidFill>
                    <a:srgbClr xmlns:mc="http://schemas.openxmlformats.org/markup-compatibility/2006" xmlns:a14="http://schemas.microsoft.com/office/drawing/2010/main" val="000000" mc:Ignorable="a14" a14:legacySpreadsheetColorIndex="64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/>
                <a:latin typeface="HG丸ｺﾞｼｯｸM-PRO"/>
                <a:ea typeface="HG丸ｺﾞｼｯｸM-PRO"/>
              </a:rPr>
              <a:t>－</a:t>
            </a:r>
            <a:r>
              <a:rPr lang="en-US" altLang="ja-JP" sz="1000" b="1" kern="10" spc="0" dirty="0">
                <a:ln w="9525">
                  <a:solidFill>
                    <a:srgbClr xmlns:mc="http://schemas.openxmlformats.org/markup-compatibility/2006" xmlns:a14="http://schemas.microsoft.com/office/drawing/2010/main" val="000000" mc:Ignorable="a14" a14:legacySpreadsheetColorIndex="64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/>
                <a:latin typeface="HG丸ｺﾞｼｯｸM-PRO"/>
                <a:ea typeface="HG丸ｺﾞｼｯｸM-PRO"/>
              </a:rPr>
              <a:t>781</a:t>
            </a:r>
            <a:r>
              <a:rPr lang="ja-JP" altLang="en-US" sz="1000" b="1" kern="10" spc="0" dirty="0">
                <a:ln w="9525">
                  <a:solidFill>
                    <a:srgbClr xmlns:mc="http://schemas.openxmlformats.org/markup-compatibility/2006" xmlns:a14="http://schemas.microsoft.com/office/drawing/2010/main" val="000000" mc:Ignorable="a14" a14:legacySpreadsheetColorIndex="64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/>
                <a:latin typeface="HG丸ｺﾞｼｯｸM-PRO"/>
                <a:ea typeface="HG丸ｺﾞｼｯｸM-PRO"/>
              </a:rPr>
              <a:t>－</a:t>
            </a:r>
            <a:r>
              <a:rPr lang="en-US" altLang="ja-JP" sz="1000" b="1" kern="10" spc="0" dirty="0">
                <a:ln w="9525">
                  <a:solidFill>
                    <a:srgbClr xmlns:mc="http://schemas.openxmlformats.org/markup-compatibility/2006" xmlns:a14="http://schemas.microsoft.com/office/drawing/2010/main" val="000000" mc:Ignorable="a14" a14:legacySpreadsheetColorIndex="64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/>
                <a:latin typeface="HG丸ｺﾞｼｯｸM-PRO"/>
                <a:ea typeface="HG丸ｺﾞｼｯｸM-PRO"/>
              </a:rPr>
              <a:t>092</a:t>
            </a:r>
            <a:endParaRPr lang="ja-JP" altLang="en-US" sz="1000" b="1" kern="10" spc="0" dirty="0">
              <a:ln w="9525">
                <a:solidFill>
                  <a:srgbClr xmlns:mc="http://schemas.openxmlformats.org/markup-compatibility/2006" xmlns:a14="http://schemas.microsoft.com/office/drawing/2010/main" val="000000" mc:Ignorable="a14" a14:legacySpreadsheetColorIndex="64"/>
                </a:solidFill>
                <a:round/>
                <a:headEnd/>
                <a:tailEnd/>
              </a:ln>
              <a:solidFill>
                <a:srgbClr val="FF0066"/>
              </a:solidFill>
              <a:effectLst/>
              <a:latin typeface="HG丸ｺﾞｼｯｸM-PRO"/>
              <a:ea typeface="HG丸ｺﾞｼｯｸM-PRO"/>
            </a:endParaRPr>
          </a:p>
        </p:txBody>
      </p:sp>
      <p:sp>
        <p:nvSpPr>
          <p:cNvPr id="33" name="Text Box 30">
            <a:extLst>
              <a:ext uri="{FF2B5EF4-FFF2-40B4-BE49-F238E27FC236}">
                <a16:creationId xmlns:a16="http://schemas.microsoft.com/office/drawing/2014/main" id="{C2A553E7-884C-4669-A55D-1A00135F0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2889" y="8464438"/>
            <a:ext cx="2714566" cy="131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6" tIns="18288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900" b="0" i="0" u="none" strike="noStrike" baseline="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〒630-8227　奈良市林小路町8-1</a:t>
            </a:r>
            <a:endParaRPr lang="en-US" altLang="ja-JP" sz="900" b="0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pPr algn="l" rtl="0">
              <a:defRPr sz="1000"/>
            </a:pPr>
            <a:r>
              <a:rPr lang="ja-JP" altLang="en-US" sz="90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　　　　　　  </a:t>
            </a:r>
            <a:r>
              <a:rPr lang="ja-JP" altLang="en-US" sz="900" b="0" i="0" u="none" strike="noStrike" baseline="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　ニッセイ奈良若草ビル4階</a:t>
            </a:r>
            <a:endParaRPr lang="en-US" altLang="ja-JP" sz="900" b="0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pPr algn="l" rtl="0">
              <a:defRPr sz="1000"/>
            </a:pPr>
            <a:endParaRPr lang="en-US" altLang="ja-JP" sz="90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pPr algn="l" rtl="0">
              <a:defRPr sz="1000"/>
            </a:pPr>
            <a:endParaRPr lang="en-US" altLang="ja-JP" sz="900" b="0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pPr algn="l" rtl="0">
              <a:defRPr sz="1000"/>
            </a:pPr>
            <a:endParaRPr lang="en-US" altLang="ja-JP" sz="900" b="0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pPr algn="l" rtl="0">
              <a:defRPr sz="1000"/>
            </a:pPr>
            <a:endParaRPr lang="en-US" altLang="ja-JP" sz="90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pPr algn="l" rtl="0">
              <a:defRPr sz="1000"/>
            </a:pPr>
            <a:r>
              <a:rPr lang="ja-JP" altLang="en-US" sz="900" b="0" i="0" u="none" strike="noStrike" baseline="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営業時間：</a:t>
            </a:r>
            <a:r>
              <a:rPr lang="en-US" altLang="ja-JP" sz="900" b="0" i="0" u="none" strike="noStrike" baseline="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9</a:t>
            </a:r>
            <a:r>
              <a:rPr lang="ja-JP" altLang="en-US" sz="900" b="0" i="0" u="none" strike="noStrike" baseline="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：</a:t>
            </a:r>
            <a:r>
              <a:rPr lang="en-US" altLang="ja-JP" sz="900" b="0" i="0" u="none" strike="noStrike" baseline="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00</a:t>
            </a:r>
            <a:r>
              <a:rPr lang="ja-JP" altLang="en-US" sz="900" b="0" i="0" u="none" strike="noStrike" baseline="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～</a:t>
            </a:r>
            <a:r>
              <a:rPr lang="en-US" altLang="ja-JP" sz="900" b="0" i="0" u="none" strike="noStrike" baseline="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17</a:t>
            </a:r>
            <a:r>
              <a:rPr lang="ja-JP" altLang="en-US" sz="900" b="0" i="0" u="none" strike="noStrike" baseline="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：</a:t>
            </a:r>
            <a:r>
              <a:rPr lang="en-US" altLang="ja-JP" sz="900" b="0" i="0" u="none" strike="noStrike" baseline="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15</a:t>
            </a:r>
            <a:r>
              <a:rPr lang="ja-JP" altLang="en-US" sz="900" b="0" i="0" u="none" strike="noStrike" baseline="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（土日祝休み）</a:t>
            </a:r>
          </a:p>
        </p:txBody>
      </p:sp>
      <p:pic>
        <p:nvPicPr>
          <p:cNvPr id="34" name="図 33">
            <a:extLst>
              <a:ext uri="{FF2B5EF4-FFF2-40B4-BE49-F238E27FC236}">
                <a16:creationId xmlns:a16="http://schemas.microsoft.com/office/drawing/2014/main" id="{F0C290F0-D4F3-4F90-903E-5C8F60EAF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418" y="7312703"/>
            <a:ext cx="838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0517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602</TotalTime>
  <Words>129</Words>
  <Application>Microsoft Office PowerPoint</Application>
  <PresentationFormat>A4 210 x 297 mm</PresentationFormat>
  <Paragraphs>36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Arial</vt:lpstr>
      <vt:lpstr>Calibri</vt:lpstr>
      <vt:lpstr>Calibri Light</vt:lpstr>
      <vt:lpstr>Office テーマ</vt:lpstr>
      <vt:lpstr>Worksheet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波田野 育美</dc:creator>
  <cp:lastModifiedBy>波田野 育美</cp:lastModifiedBy>
  <cp:revision>53</cp:revision>
  <cp:lastPrinted>2019-11-21T01:17:10Z</cp:lastPrinted>
  <dcterms:created xsi:type="dcterms:W3CDTF">2019-09-27T05:32:26Z</dcterms:created>
  <dcterms:modified xsi:type="dcterms:W3CDTF">2019-11-21T01:53:04Z</dcterms:modified>
</cp:coreProperties>
</file>